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81" r:id="rId3"/>
    <p:sldId id="257" r:id="rId4"/>
    <p:sldId id="262" r:id="rId5"/>
    <p:sldId id="265" r:id="rId6"/>
    <p:sldId id="263" r:id="rId7"/>
    <p:sldId id="285" r:id="rId8"/>
    <p:sldId id="258" r:id="rId9"/>
    <p:sldId id="259" r:id="rId10"/>
    <p:sldId id="260" r:id="rId11"/>
    <p:sldId id="261" r:id="rId12"/>
    <p:sldId id="274" r:id="rId13"/>
    <p:sldId id="275" r:id="rId14"/>
    <p:sldId id="264" r:id="rId15"/>
    <p:sldId id="267" r:id="rId16"/>
    <p:sldId id="268" r:id="rId17"/>
    <p:sldId id="271" r:id="rId18"/>
    <p:sldId id="276" r:id="rId19"/>
    <p:sldId id="286" r:id="rId20"/>
    <p:sldId id="278" r:id="rId21"/>
    <p:sldId id="283" r:id="rId22"/>
    <p:sldId id="273" r:id="rId23"/>
    <p:sldId id="279" r:id="rId24"/>
    <p:sldId id="280" r:id="rId25"/>
    <p:sldId id="284" r:id="rId26"/>
    <p:sldId id="26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5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E8959-A83D-430C-A368-B55D74D21AB3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6A613-6FFE-46DA-9CE5-EA9ED40B1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87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6A613-6FFE-46DA-9CE5-EA9ED40B10A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56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A9AD3A-EC44-4086-9152-AD3B319F5D86}" type="datetimeFigureOut">
              <a:rPr lang="en-US" smtClean="0"/>
              <a:t>2/25/2019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BA43E6-3522-4C52-A06E-B21D07AFC5C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yugacounty.us/Community/Health/EnvironmentalHealth/HNP.aspx" TargetMode="External"/><Relationship Id="rId7" Type="http://schemas.openxmlformats.org/officeDocument/2006/relationships/hyperlink" Target="https://www.samford.edu/publichealth/news/Dietetic-Internship-and-Dept-of-Public-Health-Go-Red" TargetMode="External"/><Relationship Id="rId2" Type="http://schemas.openxmlformats.org/officeDocument/2006/relationships/hyperlink" Target="http://imgarcade.com/1/occupational-therapy-elderl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azarlamamakaleleri.com/tag/satis-makale/" TargetMode="External"/><Relationship Id="rId5" Type="http://schemas.openxmlformats.org/officeDocument/2006/relationships/hyperlink" Target="https://hometownleads.wordpress.com/about/hometown-vector/" TargetMode="External"/><Relationship Id="rId4" Type="http://schemas.openxmlformats.org/officeDocument/2006/relationships/hyperlink" Target="http://www.glutenfreecanteen.com/2012/04/05/chocolate-sundae-cupcakes-gluten-fre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Planning Your </a:t>
            </a:r>
            <a:br>
              <a:rPr lang="en-US" dirty="0" smtClean="0"/>
            </a:br>
            <a:r>
              <a:rPr lang="en-US" dirty="0" smtClean="0"/>
              <a:t>Fieldwork Placement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C. Beshers,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05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Student’s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 the initiative</a:t>
            </a:r>
          </a:p>
          <a:p>
            <a:r>
              <a:rPr lang="en-US" dirty="0" smtClean="0"/>
              <a:t>Imagine and reflect</a:t>
            </a:r>
          </a:p>
          <a:p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Prior placement lists</a:t>
            </a:r>
          </a:p>
          <a:p>
            <a:pPr lvl="1"/>
            <a:r>
              <a:rPr lang="en-US" dirty="0" smtClean="0"/>
              <a:t>Alums</a:t>
            </a:r>
          </a:p>
          <a:p>
            <a:pPr lvl="1"/>
            <a:r>
              <a:rPr lang="en-US" dirty="0" smtClean="0"/>
              <a:t>Parents and family friends</a:t>
            </a:r>
          </a:p>
          <a:p>
            <a:pPr lvl="1"/>
            <a:r>
              <a:rPr lang="en-US" dirty="0" smtClean="0"/>
              <a:t>Mentors</a:t>
            </a:r>
          </a:p>
          <a:p>
            <a:pPr lvl="1"/>
            <a:r>
              <a:rPr lang="en-US" dirty="0" smtClean="0"/>
              <a:t>Interviews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Seek guidance</a:t>
            </a:r>
          </a:p>
          <a:p>
            <a:r>
              <a:rPr lang="en-US" dirty="0"/>
              <a:t>Know your worth</a:t>
            </a:r>
          </a:p>
          <a:p>
            <a:r>
              <a:rPr lang="en-US" dirty="0"/>
              <a:t>Do the leg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If necessary, be persistent!</a:t>
            </a:r>
          </a:p>
          <a:p>
            <a:pPr lvl="1"/>
            <a:r>
              <a:rPr lang="en-US" dirty="0" smtClean="0"/>
              <a:t>Use multiple strategies!</a:t>
            </a:r>
            <a:endParaRPr lang="en-US" dirty="0"/>
          </a:p>
          <a:p>
            <a:r>
              <a:rPr lang="en-US" dirty="0" smtClean="0"/>
              <a:t>Polish your resume</a:t>
            </a:r>
          </a:p>
          <a:p>
            <a:r>
              <a:rPr lang="en-US" dirty="0" smtClean="0"/>
              <a:t>Meet </a:t>
            </a:r>
            <a:r>
              <a:rPr lang="en-US" dirty="0"/>
              <a:t>the deadlines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3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College’s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Provide structure</a:t>
            </a:r>
          </a:p>
          <a:p>
            <a:pPr lvl="1"/>
            <a:r>
              <a:rPr lang="en-US" dirty="0" smtClean="0"/>
              <a:t>Advising meetings</a:t>
            </a:r>
          </a:p>
          <a:p>
            <a:pPr lvl="1"/>
            <a:r>
              <a:rPr lang="en-US" dirty="0" smtClean="0"/>
              <a:t>Fieldwork Manual</a:t>
            </a:r>
          </a:p>
          <a:p>
            <a:pPr lvl="1"/>
            <a:r>
              <a:rPr lang="en-US" dirty="0" smtClean="0"/>
              <a:t>Fieldwork website</a:t>
            </a:r>
          </a:p>
          <a:p>
            <a:pPr lvl="1"/>
            <a:r>
              <a:rPr lang="en-US" dirty="0" smtClean="0"/>
              <a:t>Mandatory meetings with the fieldwork coordinator</a:t>
            </a:r>
          </a:p>
          <a:p>
            <a:pPr lvl="1"/>
            <a:r>
              <a:rPr lang="en-US" dirty="0" smtClean="0"/>
              <a:t>Forms</a:t>
            </a:r>
          </a:p>
          <a:p>
            <a:pPr lvl="2"/>
            <a:r>
              <a:rPr lang="en-US" dirty="0" smtClean="0"/>
              <a:t>Intent to do Fieldwork</a:t>
            </a:r>
          </a:p>
          <a:p>
            <a:pPr lvl="2"/>
            <a:r>
              <a:rPr lang="en-US" dirty="0" smtClean="0"/>
              <a:t>Fieldwork Application</a:t>
            </a:r>
          </a:p>
          <a:p>
            <a:pPr lvl="1"/>
            <a:r>
              <a:rPr lang="en-US" dirty="0" smtClean="0"/>
              <a:t>Procedures</a:t>
            </a:r>
          </a:p>
          <a:p>
            <a:pPr lvl="1"/>
            <a:r>
              <a:rPr lang="en-US" dirty="0" smtClean="0"/>
              <a:t>Confirms that the placement is appropriate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/>
              <a:t>Provide advice and suggestions</a:t>
            </a:r>
          </a:p>
          <a:p>
            <a:pPr lvl="1"/>
            <a:r>
              <a:rPr lang="en-US" dirty="0" smtClean="0"/>
              <a:t>Fieldwork coordinator</a:t>
            </a:r>
          </a:p>
          <a:p>
            <a:pPr lvl="1"/>
            <a:r>
              <a:rPr lang="en-US" dirty="0" smtClean="0"/>
              <a:t>Advisor</a:t>
            </a:r>
          </a:p>
          <a:p>
            <a:pPr lvl="1"/>
            <a:r>
              <a:rPr lang="en-US" dirty="0"/>
              <a:t>Prior placement lists </a:t>
            </a:r>
          </a:p>
          <a:p>
            <a:pPr lvl="1"/>
            <a:r>
              <a:rPr lang="en-US" dirty="0"/>
              <a:t>Career Services</a:t>
            </a:r>
          </a:p>
          <a:p>
            <a:pPr lvl="1"/>
            <a:r>
              <a:rPr lang="en-US" dirty="0" smtClean="0"/>
              <a:t>International Programs Office (IPO)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63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College’s Role,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u="sng" dirty="0" smtClean="0"/>
              <a:t>Legal arrangements</a:t>
            </a:r>
          </a:p>
          <a:p>
            <a:pPr lvl="1"/>
            <a:r>
              <a:rPr lang="en-US" dirty="0"/>
              <a:t>Field Experience and School Partnerships Office</a:t>
            </a:r>
          </a:p>
          <a:p>
            <a:pPr lvl="1"/>
            <a:r>
              <a:rPr lang="en-US" dirty="0" smtClean="0"/>
              <a:t>Affiliation agreements with the agencies</a:t>
            </a:r>
          </a:p>
          <a:p>
            <a:pPr lvl="2"/>
            <a:r>
              <a:rPr lang="en-US" dirty="0" smtClean="0"/>
              <a:t>“the contract”</a:t>
            </a:r>
          </a:p>
          <a:p>
            <a:pPr lvl="2"/>
            <a:r>
              <a:rPr lang="en-US" dirty="0" smtClean="0"/>
              <a:t>Only if requested by the agency for liability insurance</a:t>
            </a:r>
          </a:p>
          <a:p>
            <a:pPr lvl="1"/>
            <a:r>
              <a:rPr lang="en-US" dirty="0" smtClean="0"/>
              <a:t>Confirmation letters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u="sng" dirty="0" smtClean="0"/>
              <a:t>Additional support for overseas placements</a:t>
            </a:r>
          </a:p>
          <a:p>
            <a:pPr lvl="1"/>
            <a:r>
              <a:rPr lang="en-US" dirty="0" smtClean="0"/>
              <a:t>International Programs 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05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College’s Role, cont.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Fieldwork Coordinator</a:t>
            </a:r>
            <a:r>
              <a:rPr lang="en-US" dirty="0" smtClean="0"/>
              <a:t>:  Sarah </a:t>
            </a:r>
            <a:r>
              <a:rPr lang="en-US" dirty="0" err="1" smtClean="0"/>
              <a:t>Beshers</a:t>
            </a:r>
            <a:endParaRPr lang="en-US" dirty="0" smtClean="0"/>
          </a:p>
          <a:p>
            <a:r>
              <a:rPr lang="en-US" i="1" dirty="0" smtClean="0"/>
              <a:t>Contact person in the Field Experiences and School Partnership Office</a:t>
            </a:r>
            <a:r>
              <a:rPr lang="en-US" dirty="0" smtClean="0"/>
              <a:t>:  Mary Reagan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25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Useful Criteria for a Placement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Meets the minimum required criteria</a:t>
            </a:r>
          </a:p>
          <a:p>
            <a:pPr lvl="1"/>
            <a:r>
              <a:rPr lang="en-US" dirty="0" smtClean="0"/>
              <a:t>Clear health focus</a:t>
            </a:r>
          </a:p>
          <a:p>
            <a:pPr lvl="1"/>
            <a:r>
              <a:rPr lang="en-US" dirty="0" smtClean="0"/>
              <a:t>At least one health professional on staff</a:t>
            </a:r>
          </a:p>
          <a:p>
            <a:pPr lvl="1"/>
            <a:r>
              <a:rPr lang="en-US" dirty="0" smtClean="0"/>
              <a:t>A lot going on </a:t>
            </a:r>
          </a:p>
          <a:p>
            <a:r>
              <a:rPr lang="en-US" dirty="0" smtClean="0"/>
              <a:t>Lots of professionals</a:t>
            </a:r>
          </a:p>
          <a:p>
            <a:r>
              <a:rPr lang="en-US" dirty="0" smtClean="0"/>
              <a:t>Lots of passion and commitment</a:t>
            </a:r>
          </a:p>
          <a:p>
            <a:r>
              <a:rPr lang="en-US" dirty="0" smtClean="0"/>
              <a:t>Not tiny</a:t>
            </a:r>
          </a:p>
          <a:p>
            <a:r>
              <a:rPr lang="en-US" dirty="0" smtClean="0"/>
              <a:t>Not your family’s business</a:t>
            </a:r>
          </a:p>
          <a:p>
            <a:r>
              <a:rPr lang="en-US" dirty="0" smtClean="0"/>
              <a:t>Not a place where you have already worked</a:t>
            </a:r>
          </a:p>
          <a:p>
            <a:r>
              <a:rPr lang="en-US" dirty="0" smtClean="0"/>
              <a:t>Challenges to meet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60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Logistical Considerations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semester?</a:t>
            </a:r>
          </a:p>
          <a:p>
            <a:pPr lvl="1"/>
            <a:r>
              <a:rPr lang="en-US" dirty="0" smtClean="0"/>
              <a:t>No vacations during fieldwork!</a:t>
            </a:r>
          </a:p>
          <a:p>
            <a:r>
              <a:rPr lang="en-US" dirty="0" smtClean="0"/>
              <a:t>One placement or two?</a:t>
            </a:r>
          </a:p>
          <a:p>
            <a:r>
              <a:rPr lang="en-US" dirty="0" smtClean="0"/>
              <a:t>A back-up placement?</a:t>
            </a:r>
          </a:p>
          <a:p>
            <a:r>
              <a:rPr lang="en-US" dirty="0" smtClean="0"/>
              <a:t>Transportation?</a:t>
            </a:r>
          </a:p>
          <a:p>
            <a:r>
              <a:rPr lang="en-US" dirty="0" smtClean="0"/>
              <a:t>Financial support?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124200"/>
            <a:ext cx="3794309" cy="3263106"/>
          </a:xfrm>
        </p:spPr>
      </p:pic>
    </p:spTree>
    <p:extLst>
      <p:ext uri="{BB962C8B-B14F-4D97-AF65-F5344CB8AC3E}">
        <p14:creationId xmlns:p14="http://schemas.microsoft.com/office/powerpoint/2010/main" val="88924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is your top priority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Get </a:t>
            </a:r>
            <a:r>
              <a:rPr lang="en-US" dirty="0"/>
              <a:t>a job?</a:t>
            </a:r>
          </a:p>
          <a:p>
            <a:pPr lvl="1"/>
            <a:r>
              <a:rPr lang="en-US" dirty="0"/>
              <a:t>Shadowing hours for grad school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Find out if you actually enjoy what you think you enjoy?</a:t>
            </a:r>
            <a:endParaRPr lang="en-US" dirty="0"/>
          </a:p>
          <a:p>
            <a:pPr lvl="1"/>
            <a:r>
              <a:rPr lang="en-US" dirty="0"/>
              <a:t>Explore a range of fields?</a:t>
            </a:r>
          </a:p>
          <a:p>
            <a:pPr lvl="1"/>
            <a:r>
              <a:rPr lang="en-US" dirty="0"/>
              <a:t>Work with a specific population?</a:t>
            </a:r>
          </a:p>
          <a:p>
            <a:pPr lvl="1"/>
            <a:r>
              <a:rPr lang="en-US" dirty="0"/>
              <a:t>Have an adventure?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905000"/>
            <a:ext cx="3049444" cy="2032963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4267200"/>
            <a:ext cx="3438911" cy="2320431"/>
          </a:xfrm>
        </p:spPr>
      </p:pic>
    </p:spTree>
    <p:extLst>
      <p:ext uri="{BB962C8B-B14F-4D97-AF65-F5344CB8AC3E}">
        <p14:creationId xmlns:p14="http://schemas.microsoft.com/office/powerpoint/2010/main" val="274466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Steps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With advisor, identify the preferred semester for fieldwork and adjust as necessary based on academic progress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Planning starts two semesters in advance</a:t>
            </a:r>
          </a:p>
          <a:p>
            <a:pPr marL="822960" lvl="1" indent="-457200">
              <a:buAutoNum type="alphaLcPeriod"/>
            </a:pPr>
            <a:r>
              <a:rPr lang="en-US" b="1" dirty="0" smtClean="0"/>
              <a:t>Fieldwork semester  -2</a:t>
            </a:r>
          </a:p>
          <a:p>
            <a:pPr marL="822960" lvl="1" indent="-457200">
              <a:buAutoNum type="alphaLcPeriod"/>
            </a:pPr>
            <a:r>
              <a:rPr lang="en-US" b="1" dirty="0" smtClean="0"/>
              <a:t>Fieldwork semester  -1</a:t>
            </a:r>
          </a:p>
          <a:p>
            <a:pPr marL="822960" lvl="1" indent="-457200">
              <a:buAutoNum type="alphaLcPeriod"/>
            </a:pPr>
            <a:r>
              <a:rPr lang="en-US" b="1" dirty="0" smtClean="0"/>
              <a:t>Fieldwork!</a:t>
            </a:r>
          </a:p>
          <a:p>
            <a:pPr marL="1154430" lvl="2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5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during FW Semester 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80110" lvl="1" indent="-514350">
              <a:buAutoNum type="arabicPeriod"/>
            </a:pPr>
            <a:r>
              <a:rPr lang="en-US" b="1" dirty="0"/>
              <a:t>Attend </a:t>
            </a:r>
            <a:r>
              <a:rPr lang="en-US" b="1" dirty="0" smtClean="0"/>
              <a:t>the MANDATORY </a:t>
            </a:r>
            <a:r>
              <a:rPr lang="en-US" b="1" dirty="0"/>
              <a:t>fieldwork planning </a:t>
            </a:r>
            <a:r>
              <a:rPr lang="en-US" b="1" dirty="0" smtClean="0"/>
              <a:t>meeting</a:t>
            </a:r>
          </a:p>
          <a:p>
            <a:pPr marL="1097280" lvl="2" indent="-457200">
              <a:buAutoNum type="alphaLcPeriod"/>
            </a:pPr>
            <a:r>
              <a:rPr lang="en-US" dirty="0" smtClean="0"/>
              <a:t>Spring, 2020:  2/25/19</a:t>
            </a:r>
            <a:endParaRPr lang="en-US" dirty="0" smtClean="0"/>
          </a:p>
          <a:p>
            <a:pPr marL="1097280" lvl="2" indent="-457200">
              <a:buAutoNum type="alphaLcPeriod"/>
            </a:pPr>
            <a:r>
              <a:rPr lang="en-US" dirty="0" smtClean="0"/>
              <a:t>Summer, 2020: </a:t>
            </a:r>
          </a:p>
          <a:p>
            <a:pPr marL="1097280" lvl="2" indent="-457200">
              <a:buAutoNum type="alphaLcPeriod"/>
            </a:pPr>
            <a:r>
              <a:rPr lang="en-US" dirty="0" smtClean="0"/>
              <a:t>Fall, 2020: </a:t>
            </a:r>
            <a:endParaRPr lang="en-US" dirty="0"/>
          </a:p>
          <a:p>
            <a:pPr marL="880110" lvl="1" indent="-514350">
              <a:buAutoNum type="arabicPeriod"/>
            </a:pPr>
            <a:r>
              <a:rPr lang="en-US" b="1" dirty="0" smtClean="0"/>
              <a:t>Complete </a:t>
            </a:r>
            <a:r>
              <a:rPr lang="en-US" b="1" dirty="0"/>
              <a:t>the </a:t>
            </a:r>
            <a:r>
              <a:rPr lang="en-US" b="1" dirty="0" smtClean="0"/>
              <a:t>Fieldwork Intent Form</a:t>
            </a:r>
          </a:p>
          <a:p>
            <a:pPr marL="880110" lvl="1" indent="-514350">
              <a:buFont typeface="Wingdings 2"/>
              <a:buAutoNum type="arabicPeriod"/>
            </a:pPr>
            <a:r>
              <a:rPr lang="en-US" b="1" dirty="0">
                <a:sym typeface="Wingdings" panose="05000000000000000000" pitchFamily="2" charset="2"/>
              </a:rPr>
              <a:t>If it would be helpful, meet with the fieldwork coordinator to discuss your interests, concerns, and questions.</a:t>
            </a:r>
          </a:p>
          <a:p>
            <a:pPr marL="365760" lvl="1" indent="0">
              <a:buNone/>
            </a:pPr>
            <a:endParaRPr lang="en-US" b="1" dirty="0"/>
          </a:p>
          <a:p>
            <a:pPr marL="36576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4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Last, and most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3192" lvl="1" indent="0">
              <a:buNone/>
            </a:pPr>
            <a:r>
              <a:rPr lang="en-US" b="1" dirty="0"/>
              <a:t>4</a:t>
            </a:r>
            <a:r>
              <a:rPr lang="en-US" b="1" dirty="0" smtClean="0"/>
              <a:t>.  Research </a:t>
            </a:r>
            <a:r>
              <a:rPr lang="en-US" b="1" dirty="0"/>
              <a:t>potential </a:t>
            </a:r>
            <a:r>
              <a:rPr lang="en-US" b="1" dirty="0" smtClean="0"/>
              <a:t>placements!</a:t>
            </a:r>
            <a:endParaRPr lang="en-US" b="1" dirty="0"/>
          </a:p>
          <a:p>
            <a:pPr marL="1124712" lvl="2" indent="-457200">
              <a:buAutoNum type="alphaLcPeriod"/>
            </a:pPr>
            <a:r>
              <a:rPr lang="en-US" dirty="0" smtClean="0"/>
              <a:t>Call!  Email!  Call again!  Email again!</a:t>
            </a:r>
          </a:p>
          <a:p>
            <a:pPr marL="1124712" lvl="2" indent="-457200">
              <a:buAutoNum type="alphaLcPeriod"/>
            </a:pPr>
            <a:r>
              <a:rPr lang="en-US" dirty="0" smtClean="0"/>
              <a:t>Study agency websites</a:t>
            </a:r>
          </a:p>
          <a:p>
            <a:pPr marL="1124712" lvl="2" indent="-457200">
              <a:buAutoNum type="alphaLcPeriod"/>
            </a:pPr>
            <a:r>
              <a:rPr lang="en-US" dirty="0" smtClean="0"/>
              <a:t>Interview </a:t>
            </a:r>
            <a:r>
              <a:rPr lang="en-US" dirty="0"/>
              <a:t>the </a:t>
            </a:r>
            <a:r>
              <a:rPr lang="en-US" dirty="0" smtClean="0"/>
              <a:t>agencies</a:t>
            </a:r>
          </a:p>
          <a:p>
            <a:pPr marL="1124712" lvl="2" indent="-457200">
              <a:buAutoNum type="alphaLcPeriod"/>
            </a:pPr>
            <a:r>
              <a:rPr lang="en-US" dirty="0" smtClean="0"/>
              <a:t>Identify a first choice and a back-up</a:t>
            </a:r>
            <a:endParaRPr lang="en-US" dirty="0"/>
          </a:p>
          <a:p>
            <a:pPr marL="1124712" lvl="2" indent="-457200">
              <a:buAutoNum type="alphaLcPeriod"/>
            </a:pPr>
            <a:r>
              <a:rPr lang="en-US" dirty="0"/>
              <a:t>NOTE:  If you’re planning to do fieldwork in your home community, you’ll need to use either the summer or the winter break to do these interviews</a:t>
            </a:r>
          </a:p>
          <a:p>
            <a:pPr marL="1399032" lvl="3" indent="-457200">
              <a:buAutoNum type="arabicParenR"/>
            </a:pPr>
            <a:r>
              <a:rPr lang="en-US" b="1" u="sng" dirty="0"/>
              <a:t>FW in spring semester </a:t>
            </a:r>
            <a:r>
              <a:rPr lang="en-US" b="1" u="sng" dirty="0">
                <a:sym typeface="Wingdings" panose="05000000000000000000" pitchFamily="2" charset="2"/>
              </a:rPr>
              <a:t> interviews in summer</a:t>
            </a:r>
          </a:p>
          <a:p>
            <a:pPr marL="1399032" lvl="3" indent="-457200">
              <a:buAutoNum type="arabicParenR"/>
            </a:pPr>
            <a:r>
              <a:rPr lang="en-US" b="1" u="sng" dirty="0">
                <a:sym typeface="Wingdings" panose="05000000000000000000" pitchFamily="2" charset="2"/>
              </a:rPr>
              <a:t>FW in summer or fall semester  interviews in December/January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31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 (Why?)</a:t>
            </a:r>
          </a:p>
          <a:p>
            <a:r>
              <a:rPr lang="en-US" dirty="0" smtClean="0"/>
              <a:t>Options (What?  Where?  When?)</a:t>
            </a:r>
          </a:p>
          <a:p>
            <a:r>
              <a:rPr lang="en-US" dirty="0" smtClean="0"/>
              <a:t>Eligibility (Who?)</a:t>
            </a:r>
          </a:p>
          <a:p>
            <a:r>
              <a:rPr lang="en-US" dirty="0" smtClean="0"/>
              <a:t>Student’s Role</a:t>
            </a:r>
          </a:p>
          <a:p>
            <a:r>
              <a:rPr lang="en-US" dirty="0" smtClean="0"/>
              <a:t>College’s Role</a:t>
            </a:r>
          </a:p>
          <a:p>
            <a:r>
              <a:rPr lang="en-US" dirty="0" smtClean="0"/>
              <a:t>Placement Criteria</a:t>
            </a:r>
          </a:p>
          <a:p>
            <a:r>
              <a:rPr lang="en-US" dirty="0" smtClean="0"/>
              <a:t>Logistical Considerations</a:t>
            </a:r>
          </a:p>
          <a:p>
            <a:r>
              <a:rPr lang="en-US" dirty="0" smtClean="0"/>
              <a:t>Identifying Priorities</a:t>
            </a:r>
          </a:p>
          <a:p>
            <a:r>
              <a:rPr lang="en-US" dirty="0" smtClean="0"/>
              <a:t>Steps in Planning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Don’t be scared or intimidated—you’re a valuable asset!</a:t>
            </a:r>
          </a:p>
          <a:p>
            <a:r>
              <a:rPr lang="en-US" dirty="0" smtClean="0"/>
              <a:t>Great practice for job interviewing</a:t>
            </a:r>
          </a:p>
          <a:p>
            <a:pPr lvl="1"/>
            <a:r>
              <a:rPr lang="en-US" dirty="0" smtClean="0"/>
              <a:t>Take a list of questions</a:t>
            </a:r>
          </a:p>
          <a:p>
            <a:pPr lvl="1"/>
            <a:r>
              <a:rPr lang="en-US" dirty="0" smtClean="0"/>
              <a:t>Take notes as necessary</a:t>
            </a:r>
          </a:p>
          <a:p>
            <a:pPr lvl="1"/>
            <a:r>
              <a:rPr lang="en-US" dirty="0" smtClean="0"/>
              <a:t>Bring a current and polished resume if you haven’t already provided one</a:t>
            </a:r>
          </a:p>
          <a:p>
            <a:r>
              <a:rPr lang="en-US" dirty="0" smtClean="0"/>
              <a:t>You’re interviewing them too</a:t>
            </a:r>
          </a:p>
          <a:p>
            <a:pPr lvl="1"/>
            <a:r>
              <a:rPr lang="en-US" dirty="0" smtClean="0"/>
              <a:t>Share your interests</a:t>
            </a:r>
          </a:p>
          <a:p>
            <a:pPr lvl="1"/>
            <a:r>
              <a:rPr lang="en-US" dirty="0" smtClean="0"/>
              <a:t>Satisfy your curiosity</a:t>
            </a:r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Interviews,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Don’t discuss first choice vs. second choice</a:t>
            </a:r>
          </a:p>
          <a:p>
            <a:r>
              <a:rPr lang="en-US" dirty="0"/>
              <a:t>Listen to your gut feelings—positive vibe??  Do you and the potential supervisor have a good connection?</a:t>
            </a:r>
          </a:p>
          <a:p>
            <a:r>
              <a:rPr lang="en-US" dirty="0"/>
              <a:t>Explain the SUNY-Cortland fieldwork program</a:t>
            </a:r>
          </a:p>
          <a:p>
            <a:pPr lvl="1"/>
            <a:r>
              <a:rPr lang="en-US" dirty="0"/>
              <a:t>Use the </a:t>
            </a:r>
            <a:r>
              <a:rPr lang="en-US" i="1" dirty="0"/>
              <a:t>Fieldwork </a:t>
            </a:r>
            <a:r>
              <a:rPr lang="en-US" i="1" dirty="0" smtClean="0"/>
              <a:t>Manual</a:t>
            </a:r>
          </a:p>
          <a:p>
            <a:pPr lvl="1"/>
            <a:r>
              <a:rPr lang="en-US" dirty="0" smtClean="0"/>
              <a:t>16 academic credits</a:t>
            </a:r>
          </a:p>
          <a:p>
            <a:pPr lvl="1"/>
            <a:r>
              <a:rPr lang="en-US" dirty="0" smtClean="0"/>
              <a:t>Mention </a:t>
            </a:r>
            <a:r>
              <a:rPr lang="en-US" dirty="0"/>
              <a:t>the project!</a:t>
            </a:r>
          </a:p>
          <a:p>
            <a:pPr lvl="1"/>
            <a:r>
              <a:rPr lang="en-US" dirty="0"/>
              <a:t>Be clear about our expectations regarding clerical work</a:t>
            </a:r>
          </a:p>
          <a:p>
            <a:pPr lvl="1"/>
            <a:r>
              <a:rPr lang="en-US" dirty="0"/>
              <a:t>Refer them to the fieldwork coordinator for more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93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During FW Semester 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Submit application on or before the due </a:t>
            </a:r>
            <a:r>
              <a:rPr lang="en-US" b="1" dirty="0" smtClean="0"/>
              <a:t>date, along with the Prior Felony Inquiry Form</a:t>
            </a:r>
            <a:endParaRPr lang="en-US" b="1" dirty="0" smtClean="0"/>
          </a:p>
          <a:p>
            <a:pPr marL="708660" lvl="1" indent="-342900"/>
            <a:r>
              <a:rPr lang="en-US" dirty="0" smtClean="0"/>
              <a:t>Spring, 2020:  8/26/19</a:t>
            </a:r>
            <a:endParaRPr lang="en-US" dirty="0" smtClean="0"/>
          </a:p>
          <a:p>
            <a:pPr marL="708660" lvl="1" indent="-342900"/>
            <a:r>
              <a:rPr lang="en-US" dirty="0" smtClean="0"/>
              <a:t>Summer, 2020:</a:t>
            </a:r>
            <a:endParaRPr lang="en-US" dirty="0" smtClean="0"/>
          </a:p>
          <a:p>
            <a:pPr marL="708660" lvl="1" indent="-342900"/>
            <a:r>
              <a:rPr lang="en-US" dirty="0" smtClean="0"/>
              <a:t>Fall, 2020: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smtClean="0"/>
              <a:t>Promptly respond to all communication from the fieldwork coordinator  and the Field Experience and School Partnerships Office</a:t>
            </a:r>
          </a:p>
        </p:txBody>
      </p:sp>
    </p:spTree>
    <p:extLst>
      <p:ext uri="{BB962C8B-B14F-4D97-AF65-F5344CB8AC3E}">
        <p14:creationId xmlns:p14="http://schemas.microsoft.com/office/powerpoint/2010/main" val="74201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Fieldwork Semester -1,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3.  Attend </a:t>
            </a:r>
            <a:r>
              <a:rPr lang="en-US" b="1" dirty="0"/>
              <a:t>the </a:t>
            </a:r>
            <a:r>
              <a:rPr lang="en-US" b="1" dirty="0" smtClean="0"/>
              <a:t>MANDATORY fieldwork orientation meeting </a:t>
            </a:r>
            <a:r>
              <a:rPr lang="en-US" b="1" dirty="0"/>
              <a:t>with the fieldwork coordinator</a:t>
            </a:r>
          </a:p>
          <a:p>
            <a:pPr marL="708660" lvl="1" indent="-342900"/>
            <a:r>
              <a:rPr lang="en-US" dirty="0" smtClean="0"/>
              <a:t>Summer, </a:t>
            </a:r>
            <a:r>
              <a:rPr lang="en-US" dirty="0" smtClean="0"/>
              <a:t>2019:  4/15/19</a:t>
            </a:r>
            <a:endParaRPr lang="en-US" dirty="0" smtClean="0"/>
          </a:p>
          <a:p>
            <a:pPr marL="708660" lvl="1" indent="-342900"/>
            <a:r>
              <a:rPr lang="en-US" dirty="0" smtClean="0"/>
              <a:t>Fall, </a:t>
            </a:r>
            <a:r>
              <a:rPr lang="en-US" dirty="0" smtClean="0"/>
              <a:t>2019: 4/29/19</a:t>
            </a:r>
            <a:endParaRPr lang="en-US" dirty="0" smtClean="0"/>
          </a:p>
          <a:p>
            <a:pPr marL="708660" lvl="1" indent="-342900"/>
            <a:r>
              <a:rPr lang="en-US" dirty="0" smtClean="0"/>
              <a:t>Spring, </a:t>
            </a:r>
            <a:r>
              <a:rPr lang="en-US" dirty="0" smtClean="0"/>
              <a:t>2020:  11/4/19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4.  Receive </a:t>
            </a:r>
            <a:r>
              <a:rPr lang="en-US" b="1" dirty="0"/>
              <a:t>the official placement </a:t>
            </a:r>
            <a:r>
              <a:rPr lang="en-US" b="1" dirty="0" smtClean="0"/>
              <a:t>confirmation letter </a:t>
            </a:r>
            <a:r>
              <a:rPr lang="en-US" b="1" dirty="0"/>
              <a:t>from the Field Experience and School Partnerships </a:t>
            </a:r>
            <a:r>
              <a:rPr lang="en-US" b="1" dirty="0" smtClean="0"/>
              <a:t>Office in your Cortland email account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97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Fieldwork Semester -1,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5.  Register for fieldwork (HLH 499)!!</a:t>
            </a:r>
          </a:p>
          <a:p>
            <a:pPr marL="708660" lvl="1" indent="-342900"/>
            <a:r>
              <a:rPr lang="en-US" b="1" dirty="0" smtClean="0"/>
              <a:t>Two quarters of eight credits each, but they </a:t>
            </a:r>
            <a:r>
              <a:rPr lang="en-US" b="1" smtClean="0"/>
              <a:t>are </a:t>
            </a:r>
            <a:r>
              <a:rPr lang="en-US" b="1" smtClean="0"/>
              <a:t>sometimes lumped </a:t>
            </a:r>
            <a:r>
              <a:rPr lang="en-US" b="1" dirty="0" smtClean="0"/>
              <a:t>together for registration</a:t>
            </a:r>
          </a:p>
          <a:p>
            <a:pPr marL="0" indent="0">
              <a:buNone/>
            </a:pPr>
            <a:r>
              <a:rPr lang="en-US" b="1" dirty="0" smtClean="0"/>
              <a:t>6.  If </a:t>
            </a:r>
            <a:r>
              <a:rPr lang="en-US" b="1" dirty="0"/>
              <a:t>necessary, </a:t>
            </a:r>
          </a:p>
          <a:p>
            <a:pPr marL="708660" lvl="1" indent="-342900"/>
            <a:r>
              <a:rPr lang="en-US" b="1" dirty="0"/>
              <a:t>Complete the procedure to get medical clearance from the host </a:t>
            </a:r>
            <a:r>
              <a:rPr lang="en-US" b="1" dirty="0" smtClean="0"/>
              <a:t>agency</a:t>
            </a:r>
          </a:p>
          <a:p>
            <a:pPr marL="982980" lvl="2" indent="-342900"/>
            <a:r>
              <a:rPr lang="en-US" b="1" dirty="0" smtClean="0"/>
              <a:t>Don’t procrastinate!  Lack of medical clearance means a late start to fieldwork!  Attendance issues </a:t>
            </a:r>
            <a:r>
              <a:rPr lang="en-US" b="1" dirty="0" smtClean="0">
                <a:sym typeface="Wingdings" panose="05000000000000000000" pitchFamily="2" charset="2"/>
              </a:rPr>
              <a:t>!</a:t>
            </a:r>
            <a:endParaRPr lang="en-US" b="1" dirty="0"/>
          </a:p>
          <a:p>
            <a:pPr marL="708660" lvl="1" indent="-342900"/>
            <a:r>
              <a:rPr lang="en-US" b="1" dirty="0"/>
              <a:t>Attend the agency’s orientation(s) and training(s)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Have fun! 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278" y="2057400"/>
            <a:ext cx="6004322" cy="4002881"/>
          </a:xfrm>
        </p:spPr>
      </p:pic>
    </p:spTree>
    <p:extLst>
      <p:ext uri="{BB962C8B-B14F-4D97-AF65-F5344CB8AC3E}">
        <p14:creationId xmlns:p14="http://schemas.microsoft.com/office/powerpoint/2010/main" val="391663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OT:  </a:t>
            </a:r>
            <a:r>
              <a:rPr lang="en-US" dirty="0">
                <a:hlinkClick r:id="rId2"/>
              </a:rPr>
              <a:t>http://imgarcade.com/1/occupational-therapy-elderly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Healthy </a:t>
            </a:r>
            <a:r>
              <a:rPr lang="en-US" dirty="0"/>
              <a:t>Neighborhood Program: 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www.cayugacounty.us/Community/Health/EnvironmentalHealth/HNP.aspx</a:t>
            </a:r>
            <a:r>
              <a:rPr lang="en-US" dirty="0" smtClean="0"/>
              <a:t> </a:t>
            </a:r>
          </a:p>
          <a:p>
            <a:r>
              <a:rPr lang="en-US" dirty="0"/>
              <a:t>Cupcake:  </a:t>
            </a:r>
            <a:r>
              <a:rPr lang="en-US" dirty="0">
                <a:hlinkClick r:id="rId4"/>
              </a:rPr>
              <a:t>http://www.glutenfreecanteen.com/2012/04/05/chocolate-sundae-cupcakes-gluten-free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/>
              <a:t>Hometown: </a:t>
            </a:r>
            <a:r>
              <a:rPr lang="en-US" dirty="0">
                <a:hlinkClick r:id="rId5"/>
              </a:rPr>
              <a:t>https://hometownleads.wordpress.com/about/hometown-vector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/>
              <a:t>Decision making: </a:t>
            </a:r>
            <a:r>
              <a:rPr lang="en-US" dirty="0">
                <a:hlinkClick r:id="rId6"/>
              </a:rPr>
              <a:t>http://www.pazarlamamakaleleri.com/tag/satis-makale</a:t>
            </a:r>
            <a:r>
              <a:rPr lang="en-US" dirty="0" smtClean="0">
                <a:hlinkClick r:id="rId6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/>
              <a:t>Fun:  </a:t>
            </a:r>
            <a:r>
              <a:rPr lang="en-US">
                <a:hlinkClick r:id="rId7"/>
              </a:rPr>
              <a:t>https://</a:t>
            </a:r>
            <a:r>
              <a:rPr lang="en-US" smtClean="0">
                <a:hlinkClick r:id="rId7"/>
              </a:rPr>
              <a:t>www.samford.edu/publichealth/news/Dietetic-Internship-and-Dept-of-Public-Health-Go-Red</a:t>
            </a:r>
            <a:r>
              <a:rPr lang="en-US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78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 culminating experience</a:t>
            </a:r>
          </a:p>
          <a:p>
            <a:r>
              <a:rPr lang="en-US" dirty="0" smtClean="0"/>
              <a:t>A learning opportunity</a:t>
            </a:r>
          </a:p>
          <a:p>
            <a:r>
              <a:rPr lang="en-US" dirty="0" smtClean="0"/>
              <a:t>A career jumpstart</a:t>
            </a:r>
          </a:p>
          <a:p>
            <a:r>
              <a:rPr lang="en-US" dirty="0" smtClean="0"/>
              <a:t>A supportive transition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118519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169903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r>
              <a:rPr lang="en-US" dirty="0"/>
              <a:t>	</a:t>
            </a:r>
            <a:r>
              <a:rPr lang="en-US" dirty="0" smtClean="0"/>
              <a:t>	Maybe clinical….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Hospitals</a:t>
            </a:r>
          </a:p>
          <a:p>
            <a:r>
              <a:rPr lang="en-US" dirty="0" smtClean="0"/>
              <a:t>Private practice</a:t>
            </a:r>
          </a:p>
          <a:p>
            <a:r>
              <a:rPr lang="en-US" dirty="0" smtClean="0"/>
              <a:t>Public clinics</a:t>
            </a:r>
          </a:p>
          <a:p>
            <a:r>
              <a:rPr lang="en-US" dirty="0" smtClean="0"/>
              <a:t>Rehab facilities</a:t>
            </a:r>
          </a:p>
          <a:p>
            <a:r>
              <a:rPr lang="en-US" dirty="0" smtClean="0"/>
              <a:t>Nursing homes</a:t>
            </a:r>
          </a:p>
          <a:p>
            <a:r>
              <a:rPr lang="en-US" dirty="0" smtClean="0"/>
              <a:t>Visiting nurses</a:t>
            </a:r>
          </a:p>
          <a:p>
            <a:r>
              <a:rPr lang="en-US" dirty="0" smtClean="0"/>
              <a:t>Imaging facilities</a:t>
            </a:r>
          </a:p>
          <a:p>
            <a:r>
              <a:rPr lang="en-US" dirty="0" smtClean="0"/>
              <a:t>???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286000"/>
            <a:ext cx="4611548" cy="3076884"/>
          </a:xfrm>
        </p:spPr>
      </p:pic>
    </p:spTree>
    <p:extLst>
      <p:ext uri="{BB962C8B-B14F-4D97-AF65-F5344CB8AC3E}">
        <p14:creationId xmlns:p14="http://schemas.microsoft.com/office/powerpoint/2010/main" val="127300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  Maybe non-clinical….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All </a:t>
            </a:r>
            <a:r>
              <a:rPr lang="en-US" dirty="0"/>
              <a:t>the clinical settings</a:t>
            </a:r>
          </a:p>
          <a:p>
            <a:r>
              <a:rPr lang="en-US" dirty="0"/>
              <a:t>County health departments</a:t>
            </a:r>
          </a:p>
          <a:p>
            <a:r>
              <a:rPr lang="en-US" dirty="0"/>
              <a:t>State DOH</a:t>
            </a:r>
          </a:p>
          <a:p>
            <a:r>
              <a:rPr lang="en-US" dirty="0"/>
              <a:t>Colleges</a:t>
            </a:r>
          </a:p>
          <a:p>
            <a:r>
              <a:rPr lang="en-US" dirty="0"/>
              <a:t>Non-profits</a:t>
            </a:r>
          </a:p>
          <a:p>
            <a:r>
              <a:rPr lang="en-US" dirty="0"/>
              <a:t>Social service agencies</a:t>
            </a:r>
          </a:p>
          <a:p>
            <a:r>
              <a:rPr lang="en-US" dirty="0"/>
              <a:t>Worksite wellness</a:t>
            </a:r>
          </a:p>
          <a:p>
            <a:r>
              <a:rPr lang="en-US" dirty="0"/>
              <a:t>???</a:t>
            </a:r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981200"/>
            <a:ext cx="4038600" cy="1789253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103432"/>
            <a:ext cx="281940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85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Your hometown</a:t>
            </a:r>
          </a:p>
          <a:p>
            <a:r>
              <a:rPr lang="en-US" dirty="0" smtClean="0"/>
              <a:t>Your home away from home</a:t>
            </a:r>
          </a:p>
          <a:p>
            <a:r>
              <a:rPr lang="en-US" dirty="0" smtClean="0"/>
              <a:t>Anywhere else in NYS</a:t>
            </a:r>
          </a:p>
          <a:p>
            <a:r>
              <a:rPr lang="en-US" dirty="0" smtClean="0"/>
              <a:t>Anywhere else in the U.S.</a:t>
            </a:r>
          </a:p>
          <a:p>
            <a:r>
              <a:rPr lang="en-US" dirty="0" smtClean="0"/>
              <a:t>Anywhere else in the world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234" y="1066800"/>
            <a:ext cx="3745966" cy="297180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953000"/>
            <a:ext cx="4437434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53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I Stay in Cortland?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Possible Pros</a:t>
            </a:r>
          </a:p>
          <a:p>
            <a:pPr lvl="1"/>
            <a:r>
              <a:rPr lang="en-US" dirty="0" smtClean="0"/>
              <a:t>Friends</a:t>
            </a:r>
          </a:p>
          <a:p>
            <a:pPr lvl="1"/>
            <a:r>
              <a:rPr lang="en-US" dirty="0" smtClean="0"/>
              <a:t>Lease</a:t>
            </a:r>
          </a:p>
          <a:p>
            <a:pPr lvl="1"/>
            <a:r>
              <a:rPr lang="en-US" dirty="0" smtClean="0"/>
              <a:t>Bars</a:t>
            </a:r>
          </a:p>
          <a:p>
            <a:pPr lvl="1"/>
            <a:r>
              <a:rPr lang="en-US" dirty="0" smtClean="0"/>
              <a:t>Sports</a:t>
            </a:r>
          </a:p>
          <a:p>
            <a:pPr lvl="1"/>
            <a:r>
              <a:rPr lang="en-US" dirty="0" smtClean="0"/>
              <a:t>Pre-graduation nostalgia (tears)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Possible Cons</a:t>
            </a:r>
          </a:p>
          <a:p>
            <a:pPr lvl="1"/>
            <a:r>
              <a:rPr lang="en-US" dirty="0" smtClean="0"/>
              <a:t>Not an amazing adventure</a:t>
            </a:r>
          </a:p>
          <a:p>
            <a:pPr lvl="1"/>
            <a:r>
              <a:rPr lang="en-US" dirty="0" smtClean="0"/>
              <a:t>Weaker networking</a:t>
            </a:r>
          </a:p>
          <a:p>
            <a:pPr lvl="1"/>
            <a:r>
              <a:rPr lang="en-US" dirty="0" smtClean="0"/>
              <a:t>Not where you want to work after graduation</a:t>
            </a:r>
          </a:p>
          <a:p>
            <a:pPr marL="393192" lvl="1" indent="0">
              <a:buNone/>
            </a:pPr>
            <a:endParaRPr lang="en-US" dirty="0"/>
          </a:p>
          <a:p>
            <a:pPr marL="393192" lvl="1" indent="0">
              <a:buNone/>
            </a:pPr>
            <a:r>
              <a:rPr lang="en-US" dirty="0" smtClean="0"/>
              <a:t>So…..consider </a:t>
            </a:r>
            <a:r>
              <a:rPr lang="en-US" dirty="0"/>
              <a:t>a housing plan that gives you flexibility in the spring </a:t>
            </a:r>
            <a:r>
              <a:rPr lang="en-US" dirty="0" smtClean="0"/>
              <a:t>semester!</a:t>
            </a:r>
            <a:endParaRPr lang="en-US" dirty="0"/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50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GPA is at least 2.5</a:t>
            </a:r>
          </a:p>
          <a:p>
            <a:r>
              <a:rPr lang="en-US" dirty="0" smtClean="0"/>
              <a:t>Good academic standing (not on academic probation)</a:t>
            </a:r>
          </a:p>
          <a:p>
            <a:r>
              <a:rPr lang="en-US" dirty="0" smtClean="0"/>
              <a:t>No incomplete courses or late grades (INCs and LGs)</a:t>
            </a:r>
          </a:p>
          <a:p>
            <a:r>
              <a:rPr lang="en-US" dirty="0" smtClean="0"/>
              <a:t>All required health courses are completed as well as nine credits of health electives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07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Placement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Lots of decisions!</a:t>
            </a:r>
          </a:p>
          <a:p>
            <a:r>
              <a:rPr lang="en-US" dirty="0" smtClean="0"/>
              <a:t>All yours!</a:t>
            </a:r>
          </a:p>
          <a:p>
            <a:r>
              <a:rPr lang="en-US" dirty="0" smtClean="0"/>
              <a:t>Might take forever!</a:t>
            </a:r>
          </a:p>
          <a:p>
            <a:r>
              <a:rPr lang="en-US" dirty="0" smtClean="0"/>
              <a:t>Might be frustrating!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We’ll help.</a:t>
            </a:r>
          </a:p>
          <a:p>
            <a:r>
              <a:rPr lang="en-US" dirty="0" smtClean="0"/>
              <a:t>But in the end, it’s on you.</a:t>
            </a:r>
          </a:p>
          <a:p>
            <a:r>
              <a:rPr lang="en-US" dirty="0" smtClean="0"/>
              <a:t>So get started!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286000"/>
            <a:ext cx="4234375" cy="3200400"/>
          </a:xfrm>
        </p:spPr>
      </p:pic>
    </p:spTree>
    <p:extLst>
      <p:ext uri="{BB962C8B-B14F-4D97-AF65-F5344CB8AC3E}">
        <p14:creationId xmlns:p14="http://schemas.microsoft.com/office/powerpoint/2010/main" val="25803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1710</TotalTime>
  <Words>1011</Words>
  <Application>Microsoft Office PowerPoint</Application>
  <PresentationFormat>On-screen Show (4:3)</PresentationFormat>
  <Paragraphs>208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Constantia</vt:lpstr>
      <vt:lpstr>Wingdings</vt:lpstr>
      <vt:lpstr>Wingdings 2</vt:lpstr>
      <vt:lpstr>Flow</vt:lpstr>
      <vt:lpstr>Planning Your  Fieldwork Placement</vt:lpstr>
      <vt:lpstr>Contents</vt:lpstr>
      <vt:lpstr>Why?</vt:lpstr>
      <vt:lpstr>What?  Maybe clinical….</vt:lpstr>
      <vt:lpstr>What?  Maybe non-clinical….</vt:lpstr>
      <vt:lpstr>Where?</vt:lpstr>
      <vt:lpstr>Should I Stay in Cortland?</vt:lpstr>
      <vt:lpstr>Eligibility</vt:lpstr>
      <vt:lpstr>Placement Planning</vt:lpstr>
      <vt:lpstr>Student’s Role</vt:lpstr>
      <vt:lpstr>College’s Role</vt:lpstr>
      <vt:lpstr>College’s Role, cont.</vt:lpstr>
      <vt:lpstr>College’s Role, cont.</vt:lpstr>
      <vt:lpstr>Useful Criteria for a Placement</vt:lpstr>
      <vt:lpstr>Logistical Considerations </vt:lpstr>
      <vt:lpstr>What is your top priority?</vt:lpstr>
      <vt:lpstr>Planning Steps</vt:lpstr>
      <vt:lpstr>Steps during FW Semester -2</vt:lpstr>
      <vt:lpstr>Last, and most important</vt:lpstr>
      <vt:lpstr>Agency Interviews</vt:lpstr>
      <vt:lpstr>Agency Interviews, cont.</vt:lpstr>
      <vt:lpstr>Steps During FW Semester -1</vt:lpstr>
      <vt:lpstr>Fieldwork Semester -1, cont.</vt:lpstr>
      <vt:lpstr>Fieldwork Semester -1, cont.</vt:lpstr>
      <vt:lpstr>Have fun!  </vt:lpstr>
      <vt:lpstr>Images</vt:lpstr>
    </vt:vector>
  </TitlesOfParts>
  <Company>Academic Computing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Fieldwork</dc:title>
  <dc:creator>SUNY Cortland</dc:creator>
  <cp:lastModifiedBy>Sarah Beshers</cp:lastModifiedBy>
  <cp:revision>70</cp:revision>
  <dcterms:created xsi:type="dcterms:W3CDTF">2015-02-23T00:28:26Z</dcterms:created>
  <dcterms:modified xsi:type="dcterms:W3CDTF">2019-02-25T14:22:53Z</dcterms:modified>
</cp:coreProperties>
</file>